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1" r:id="rId5"/>
    <p:sldId id="262" r:id="rId6"/>
    <p:sldId id="275" r:id="rId7"/>
    <p:sldId id="276" r:id="rId8"/>
    <p:sldId id="277" r:id="rId9"/>
    <p:sldId id="278" r:id="rId10"/>
    <p:sldId id="279" r:id="rId11"/>
    <p:sldId id="280" r:id="rId12"/>
    <p:sldId id="281" r:id="rId1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19" autoAdjust="0"/>
    <p:restoredTop sz="94660"/>
  </p:normalViewPr>
  <p:slideViewPr>
    <p:cSldViewPr>
      <p:cViewPr varScale="1">
        <p:scale>
          <a:sx n="57" d="100"/>
          <a:sy n="57" d="100"/>
        </p:scale>
        <p:origin x="-374" y="-9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9C8F10-3AE0-4F8D-8226-AF999EE3006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4B9E59-9653-4B42-AB19-A54D34484AF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A1136A-2837-4073-8DEE-261BFFC7691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E9476AF-B3CD-4DA5-8F1E-D730C728286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DCAEF5-2F8C-4B55-9D75-8F5B34582C2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4948BC-CC39-45F9-A639-08723750559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D9C862-9D8B-47B0-8858-CE82E0F030C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4A5994-EFC8-4ECF-9E6E-599731B56BA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5270E2-A0BE-41CE-AB01-0174563004F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380D2F-8FC3-4B0B-96A9-FE17517C7E6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C09472-1F1D-4FB0-977E-23DA8454777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B58C36-4361-41D9-B0C0-18B364863F7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AA583AE-F0C5-48B3-B8D2-CD49FB919505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257800" y="228600"/>
            <a:ext cx="3581400" cy="3276600"/>
          </a:xfrm>
        </p:spPr>
        <p:txBody>
          <a:bodyPr/>
          <a:lstStyle/>
          <a:p>
            <a:r>
              <a:rPr lang="en-US">
                <a:latin typeface="Times New Roman" pitchFamily="18" charset="0"/>
              </a:rPr>
              <a:t>Forest Watch </a:t>
            </a:r>
            <a:br>
              <a:rPr lang="en-US">
                <a:latin typeface="Times New Roman" pitchFamily="18" charset="0"/>
              </a:rPr>
            </a:br>
            <a:r>
              <a:rPr lang="en-US">
                <a:latin typeface="Times New Roman" pitchFamily="18" charset="0"/>
              </a:rPr>
              <a:t>to </a:t>
            </a:r>
            <a:br>
              <a:rPr lang="en-US">
                <a:latin typeface="Times New Roman" pitchFamily="18" charset="0"/>
              </a:rPr>
            </a:br>
            <a:r>
              <a:rPr lang="en-US">
                <a:latin typeface="Times New Roman" pitchFamily="18" charset="0"/>
              </a:rPr>
              <a:t>Forest Watch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19800" y="3429000"/>
            <a:ext cx="3124200" cy="2209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b="1" i="1">
                <a:latin typeface="Times New Roman" pitchFamily="18" charset="0"/>
              </a:rPr>
              <a:t>Building </a:t>
            </a:r>
          </a:p>
          <a:p>
            <a:pPr>
              <a:lnSpc>
                <a:spcPct val="80000"/>
              </a:lnSpc>
            </a:pPr>
            <a:r>
              <a:rPr lang="en-US" sz="2800" b="1" i="1">
                <a:latin typeface="Times New Roman" pitchFamily="18" charset="0"/>
              </a:rPr>
              <a:t>on a </a:t>
            </a:r>
          </a:p>
          <a:p>
            <a:pPr>
              <a:lnSpc>
                <a:spcPct val="80000"/>
              </a:lnSpc>
            </a:pPr>
            <a:r>
              <a:rPr lang="en-US" sz="2800" b="1" i="1">
                <a:latin typeface="Times New Roman" pitchFamily="18" charset="0"/>
              </a:rPr>
              <a:t>Great Idea</a:t>
            </a:r>
          </a:p>
          <a:p>
            <a:pPr>
              <a:lnSpc>
                <a:spcPct val="80000"/>
              </a:lnSpc>
            </a:pPr>
            <a:r>
              <a:rPr lang="en-US" sz="1400" b="1" i="1">
                <a:latin typeface="Times New Roman" pitchFamily="18" charset="0"/>
              </a:rPr>
              <a:t>Presentation for </a:t>
            </a:r>
          </a:p>
          <a:p>
            <a:pPr>
              <a:lnSpc>
                <a:spcPct val="80000"/>
              </a:lnSpc>
            </a:pPr>
            <a:r>
              <a:rPr lang="en-US" sz="1400" b="1" i="1">
                <a:latin typeface="Times New Roman" pitchFamily="18" charset="0"/>
              </a:rPr>
              <a:t>Forest Watch teachers,</a:t>
            </a:r>
          </a:p>
          <a:p>
            <a:pPr>
              <a:lnSpc>
                <a:spcPct val="80000"/>
              </a:lnSpc>
            </a:pPr>
            <a:r>
              <a:rPr lang="en-US" sz="1400" b="1" i="1">
                <a:latin typeface="Times New Roman" pitchFamily="18" charset="0"/>
              </a:rPr>
              <a:t>UNH, March 2009</a:t>
            </a:r>
          </a:p>
          <a:p>
            <a:pPr>
              <a:lnSpc>
                <a:spcPct val="80000"/>
              </a:lnSpc>
            </a:pPr>
            <a:r>
              <a:rPr lang="en-US" sz="1400" b="1" i="1">
                <a:latin typeface="Times New Roman" pitchFamily="18" charset="0"/>
              </a:rPr>
              <a:t>Martha Carlson.</a:t>
            </a:r>
          </a:p>
        </p:txBody>
      </p:sp>
      <p:pic>
        <p:nvPicPr>
          <p:cNvPr id="3076" name="Picture 4" descr="pines and balsam studies 05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81000"/>
            <a:ext cx="4648200" cy="3011488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3077" name="Picture 5" descr="pines and balsam studies 003"/>
          <p:cNvPicPr>
            <a:picLocks noChangeAspect="1" noChangeArrowheads="1"/>
          </p:cNvPicPr>
          <p:nvPr/>
        </p:nvPicPr>
        <p:blipFill>
          <a:blip r:embed="rId3" cstate="print"/>
          <a:srcRect l="5556" t="13580" r="27777" b="29630"/>
          <a:stretch>
            <a:fillRect/>
          </a:stretch>
        </p:blipFill>
        <p:spPr bwMode="auto">
          <a:xfrm>
            <a:off x="1676400" y="3657600"/>
            <a:ext cx="4495800" cy="2871788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imes New Roman" pitchFamily="18" charset="0"/>
              </a:rPr>
              <a:t>Finding Local Archives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0" y="3429000"/>
            <a:ext cx="2590800" cy="3200400"/>
          </a:xfrm>
        </p:spPr>
        <p:txBody>
          <a:bodyPr/>
          <a:lstStyle/>
          <a:p>
            <a:r>
              <a:rPr lang="en-US" sz="2400">
                <a:latin typeface="Times New Roman" pitchFamily="18" charset="0"/>
              </a:rPr>
              <a:t>Measuring</a:t>
            </a:r>
          </a:p>
          <a:p>
            <a:r>
              <a:rPr lang="en-US" sz="2400">
                <a:latin typeface="Times New Roman" pitchFamily="18" charset="0"/>
              </a:rPr>
              <a:t>Observing</a:t>
            </a:r>
          </a:p>
          <a:p>
            <a:r>
              <a:rPr lang="en-US" sz="2400">
                <a:latin typeface="Times New Roman" pitchFamily="18" charset="0"/>
              </a:rPr>
              <a:t>Data analysis</a:t>
            </a:r>
          </a:p>
          <a:p>
            <a:r>
              <a:rPr lang="en-US" sz="2400">
                <a:latin typeface="Times New Roman" pitchFamily="18" charset="0"/>
              </a:rPr>
              <a:t>Microscope</a:t>
            </a:r>
          </a:p>
          <a:p>
            <a:r>
              <a:rPr lang="en-US" sz="2400">
                <a:latin typeface="Times New Roman" pitchFamily="18" charset="0"/>
              </a:rPr>
              <a:t>Photography</a:t>
            </a:r>
          </a:p>
          <a:p>
            <a:r>
              <a:rPr lang="en-US" sz="2400">
                <a:latin typeface="Times New Roman" pitchFamily="18" charset="0"/>
              </a:rPr>
              <a:t>Assay Tools</a:t>
            </a:r>
          </a:p>
          <a:p>
            <a:r>
              <a:rPr lang="en-US" sz="2400">
                <a:latin typeface="Times New Roman" pitchFamily="18" charset="0"/>
              </a:rPr>
              <a:t>Communicating</a:t>
            </a:r>
          </a:p>
        </p:txBody>
      </p:sp>
      <p:pic>
        <p:nvPicPr>
          <p:cNvPr id="31749" name="Picture 5" descr="DSC0067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1447800"/>
            <a:ext cx="2343150" cy="31242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1750" name="Picture 6" descr="DSC0067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1219200"/>
            <a:ext cx="2438400" cy="2005013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graphicFrame>
        <p:nvGraphicFramePr>
          <p:cNvPr id="31751" name="Object 7"/>
          <p:cNvGraphicFramePr>
            <a:graphicFrameLocks noChangeAspect="1"/>
          </p:cNvGraphicFramePr>
          <p:nvPr>
            <p:ph sz="half" idx="2"/>
          </p:nvPr>
        </p:nvGraphicFramePr>
        <p:xfrm>
          <a:off x="4800600" y="3733800"/>
          <a:ext cx="4038600" cy="2695575"/>
        </p:xfrm>
        <a:graphic>
          <a:graphicData uri="http://schemas.openxmlformats.org/presentationml/2006/ole">
            <p:oleObj spid="_x0000_s31751" name="Chart" r:id="rId5" imgW="6096103" imgH="4068997" progId="MSGraph.Chart.8">
              <p:embed followColorScheme="full"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latin typeface="Times New Roman" pitchFamily="18" charset="0"/>
              </a:rPr>
              <a:t>Inductive Thinking, the value </a:t>
            </a:r>
            <a:br>
              <a:rPr lang="en-US" sz="4000">
                <a:latin typeface="Times New Roman" pitchFamily="18" charset="0"/>
              </a:rPr>
            </a:br>
            <a:r>
              <a:rPr lang="en-US" sz="4000">
                <a:latin typeface="Times New Roman" pitchFamily="18" charset="0"/>
              </a:rPr>
              <a:t>of lay field work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0" y="1676400"/>
            <a:ext cx="3352800" cy="4906963"/>
          </a:xfrm>
        </p:spPr>
        <p:txBody>
          <a:bodyPr/>
          <a:lstStyle/>
          <a:p>
            <a:pPr marL="0" indent="0">
              <a:lnSpc>
                <a:spcPct val="90000"/>
              </a:lnSpc>
              <a:buFontTx/>
              <a:buNone/>
            </a:pPr>
            <a:r>
              <a:rPr lang="en-US">
                <a:latin typeface="Times New Roman" pitchFamily="18" charset="0"/>
              </a:rPr>
              <a:t>Science is generally deductive, building on assumptions and hypotheses. We, in the field, can look and question. And notice the unexpected.</a:t>
            </a:r>
          </a:p>
        </p:txBody>
      </p:sp>
      <p:pic>
        <p:nvPicPr>
          <p:cNvPr id="32772" name="Picture 4" descr="DSC0024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447800"/>
            <a:ext cx="3722688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latin typeface="Times New Roman" pitchFamily="18" charset="0"/>
              </a:rPr>
              <a:t>Thank You</a:t>
            </a:r>
            <a:br>
              <a:rPr lang="en-US" sz="4000">
                <a:latin typeface="Times New Roman" pitchFamily="18" charset="0"/>
              </a:rPr>
            </a:br>
            <a:r>
              <a:rPr lang="en-US" sz="4000"/>
              <a:t>	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3810000" cy="4678363"/>
          </a:xfrm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en-US">
                <a:latin typeface="Times New Roman" pitchFamily="18" charset="0"/>
              </a:rPr>
              <a:t>Dr. Barrett Rock</a:t>
            </a:r>
          </a:p>
          <a:p>
            <a:pPr algn="ctr">
              <a:lnSpc>
                <a:spcPct val="90000"/>
              </a:lnSpc>
            </a:pPr>
            <a:r>
              <a:rPr lang="en-US">
                <a:latin typeface="Times New Roman" pitchFamily="18" charset="0"/>
              </a:rPr>
              <a:t>Mike Gagnon</a:t>
            </a:r>
          </a:p>
          <a:p>
            <a:pPr algn="ctr">
              <a:lnSpc>
                <a:spcPct val="90000"/>
              </a:lnSpc>
            </a:pPr>
            <a:r>
              <a:rPr lang="en-US">
                <a:latin typeface="Times New Roman" pitchFamily="18" charset="0"/>
              </a:rPr>
              <a:t>Forest Watch</a:t>
            </a:r>
          </a:p>
          <a:p>
            <a:pPr algn="ctr">
              <a:lnSpc>
                <a:spcPct val="90000"/>
              </a:lnSpc>
            </a:pPr>
            <a:r>
              <a:rPr lang="en-US">
                <a:latin typeface="Times New Roman" pitchFamily="18" charset="0"/>
              </a:rPr>
              <a:t>Forest Watch Teachers who are awfully patient. This 7-hour program is now over!!!!!!!</a:t>
            </a:r>
          </a:p>
          <a:p>
            <a:pPr algn="ctr">
              <a:lnSpc>
                <a:spcPct val="90000"/>
              </a:lnSpc>
            </a:pPr>
            <a:endParaRPr lang="en-US">
              <a:latin typeface="Times New Roman" pitchFamily="18" charset="0"/>
            </a:endParaRPr>
          </a:p>
        </p:txBody>
      </p:sp>
      <p:pic>
        <p:nvPicPr>
          <p:cNvPr id="33796" name="Picture 4" descr="DSC00005"/>
          <p:cNvPicPr>
            <a:picLocks noChangeAspect="1" noChangeArrowheads="1"/>
          </p:cNvPicPr>
          <p:nvPr/>
        </p:nvPicPr>
        <p:blipFill>
          <a:blip r:embed="rId2" cstate="print"/>
          <a:srcRect l="6250" r="30397" b="29167"/>
          <a:stretch>
            <a:fillRect/>
          </a:stretch>
        </p:blipFill>
        <p:spPr bwMode="auto">
          <a:xfrm>
            <a:off x="4191000" y="2209800"/>
            <a:ext cx="4191000" cy="35147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/>
          <a:lstStyle/>
          <a:p>
            <a:r>
              <a:rPr lang="en-US" sz="4000">
                <a:latin typeface="Times New Roman" pitchFamily="18" charset="0"/>
              </a:rPr>
              <a:t>Forest Watch studies gives teachers and students:</a:t>
            </a:r>
            <a:br>
              <a:rPr lang="en-US" sz="4000">
                <a:latin typeface="Times New Roman" pitchFamily="18" charset="0"/>
              </a:rPr>
            </a:br>
            <a:endParaRPr lang="en-US" sz="4000">
              <a:latin typeface="Times New Roman" pitchFamily="18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95400"/>
            <a:ext cx="8305800" cy="50292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2800">
                <a:latin typeface="Times New Roman" pitchFamily="18" charset="0"/>
              </a:rPr>
              <a:t>Exposure to academic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800">
                <a:latin typeface="Times New Roman" pitchFamily="18" charset="0"/>
              </a:rPr>
              <a:t>challenges:</a:t>
            </a:r>
          </a:p>
          <a:p>
            <a:pPr>
              <a:lnSpc>
                <a:spcPct val="80000"/>
              </a:lnSpc>
            </a:pPr>
            <a:r>
              <a:rPr lang="en-US" sz="2800">
                <a:latin typeface="Times New Roman" pitchFamily="18" charset="0"/>
              </a:rPr>
              <a:t>Botany</a:t>
            </a:r>
          </a:p>
          <a:p>
            <a:pPr>
              <a:lnSpc>
                <a:spcPct val="80000"/>
              </a:lnSpc>
            </a:pPr>
            <a:r>
              <a:rPr lang="en-US" sz="2800">
                <a:latin typeface="Times New Roman" pitchFamily="18" charset="0"/>
              </a:rPr>
              <a:t>Math</a:t>
            </a:r>
          </a:p>
          <a:p>
            <a:pPr>
              <a:lnSpc>
                <a:spcPct val="80000"/>
              </a:lnSpc>
            </a:pPr>
            <a:r>
              <a:rPr lang="en-US" sz="2800">
                <a:latin typeface="Times New Roman" pitchFamily="18" charset="0"/>
              </a:rPr>
              <a:t>Statistics</a:t>
            </a:r>
          </a:p>
          <a:p>
            <a:pPr>
              <a:lnSpc>
                <a:spcPct val="80000"/>
              </a:lnSpc>
            </a:pPr>
            <a:r>
              <a:rPr lang="en-US" sz="2800">
                <a:latin typeface="Times New Roman" pitchFamily="18" charset="0"/>
              </a:rPr>
              <a:t>Physics</a:t>
            </a:r>
          </a:p>
          <a:p>
            <a:pPr>
              <a:lnSpc>
                <a:spcPct val="80000"/>
              </a:lnSpc>
            </a:pPr>
            <a:r>
              <a:rPr lang="en-US" sz="2800">
                <a:latin typeface="Times New Roman" pitchFamily="18" charset="0"/>
              </a:rPr>
              <a:t>Satellite imagery</a:t>
            </a:r>
          </a:p>
          <a:p>
            <a:pPr>
              <a:lnSpc>
                <a:spcPct val="80000"/>
              </a:lnSpc>
            </a:pPr>
            <a:r>
              <a:rPr lang="en-US" sz="2800">
                <a:latin typeface="Times New Roman" pitchFamily="18" charset="0"/>
              </a:rPr>
              <a:t>Calculus</a:t>
            </a:r>
          </a:p>
          <a:p>
            <a:pPr>
              <a:lnSpc>
                <a:spcPct val="80000"/>
              </a:lnSpc>
            </a:pPr>
            <a:r>
              <a:rPr lang="en-US" sz="2800">
                <a:latin typeface="Times New Roman" pitchFamily="18" charset="0"/>
              </a:rPr>
              <a:t>Social studies</a:t>
            </a:r>
          </a:p>
          <a:p>
            <a:pPr>
              <a:lnSpc>
                <a:spcPct val="80000"/>
              </a:lnSpc>
            </a:pPr>
            <a:r>
              <a:rPr lang="en-US" sz="2800">
                <a:latin typeface="Times New Roman" pitchFamily="18" charset="0"/>
              </a:rPr>
              <a:t>Comparative Forestry</a:t>
            </a:r>
          </a:p>
          <a:p>
            <a:pPr>
              <a:lnSpc>
                <a:spcPct val="80000"/>
              </a:lnSpc>
            </a:pPr>
            <a:r>
              <a:rPr lang="en-US" sz="2800">
                <a:latin typeface="Times New Roman" pitchFamily="18" charset="0"/>
              </a:rPr>
              <a:t>Art and Literature</a:t>
            </a:r>
          </a:p>
          <a:p>
            <a:pPr>
              <a:lnSpc>
                <a:spcPct val="80000"/>
              </a:lnSpc>
            </a:pPr>
            <a:endParaRPr lang="en-US" sz="2800">
              <a:latin typeface="Times New Roman" pitchFamily="18" charset="0"/>
            </a:endParaRPr>
          </a:p>
        </p:txBody>
      </p:sp>
      <p:pic>
        <p:nvPicPr>
          <p:cNvPr id="4100" name="Picture 4" descr="pines and balsam studies 051"/>
          <p:cNvPicPr>
            <a:picLocks noChangeAspect="1" noChangeArrowheads="1"/>
          </p:cNvPicPr>
          <p:nvPr/>
        </p:nvPicPr>
        <p:blipFill>
          <a:blip r:embed="rId2" cstate="print"/>
          <a:srcRect l="20370" t="5556" r="1852" b="22221"/>
          <a:stretch>
            <a:fillRect/>
          </a:stretch>
        </p:blipFill>
        <p:spPr bwMode="auto">
          <a:xfrm>
            <a:off x="4724400" y="1600200"/>
            <a:ext cx="3938588" cy="4876800"/>
          </a:xfrm>
          <a:prstGeom prst="rect">
            <a:avLst/>
          </a:prstGeom>
          <a:noFill/>
          <a:ln w="57150">
            <a:solidFill>
              <a:schemeClr val="folHlink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algn="l"/>
            <a:r>
              <a:rPr lang="en-US">
                <a:latin typeface="Times New Roman" pitchFamily="18" charset="0"/>
              </a:rPr>
              <a:t>New perspectives on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066800"/>
            <a:ext cx="5334000" cy="3581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>
                <a:latin typeface="Times New Roman" pitchFamily="18" charset="0"/>
              </a:rPr>
              <a:t>The size of the air pollution issue</a:t>
            </a:r>
          </a:p>
          <a:p>
            <a:pPr>
              <a:lnSpc>
                <a:spcPct val="90000"/>
              </a:lnSpc>
            </a:pPr>
            <a:r>
              <a:rPr lang="en-US" sz="2800">
                <a:latin typeface="Times New Roman" pitchFamily="18" charset="0"/>
              </a:rPr>
              <a:t>The size of the organism affected</a:t>
            </a:r>
          </a:p>
          <a:p>
            <a:pPr>
              <a:lnSpc>
                <a:spcPct val="90000"/>
              </a:lnSpc>
            </a:pPr>
            <a:r>
              <a:rPr lang="en-US" sz="2800">
                <a:latin typeface="Times New Roman" pitchFamily="18" charset="0"/>
              </a:rPr>
              <a:t>The power of students</a:t>
            </a:r>
          </a:p>
          <a:p>
            <a:pPr>
              <a:lnSpc>
                <a:spcPct val="90000"/>
              </a:lnSpc>
            </a:pPr>
            <a:r>
              <a:rPr lang="en-US" sz="2800">
                <a:latin typeface="Times New Roman" pitchFamily="18" charset="0"/>
              </a:rPr>
              <a:t>The power of long-term studies</a:t>
            </a:r>
          </a:p>
          <a:p>
            <a:pPr>
              <a:lnSpc>
                <a:spcPct val="90000"/>
              </a:lnSpc>
            </a:pPr>
            <a:r>
              <a:rPr lang="en-US" sz="2800">
                <a:latin typeface="Times New Roman" pitchFamily="18" charset="0"/>
              </a:rPr>
              <a:t>The power of analysis</a:t>
            </a:r>
          </a:p>
          <a:p>
            <a:pPr>
              <a:lnSpc>
                <a:spcPct val="90000"/>
              </a:lnSpc>
            </a:pPr>
            <a:r>
              <a:rPr lang="en-US" sz="2800">
                <a:latin typeface="Times New Roman" pitchFamily="18" charset="0"/>
              </a:rPr>
              <a:t>The limits of knowledge</a:t>
            </a:r>
          </a:p>
          <a:p>
            <a:pPr>
              <a:lnSpc>
                <a:spcPct val="90000"/>
              </a:lnSpc>
            </a:pPr>
            <a:r>
              <a:rPr lang="en-US" sz="2800">
                <a:latin typeface="Times New Roman" pitchFamily="18" charset="0"/>
              </a:rPr>
              <a:t>Daily change in the environment</a:t>
            </a:r>
          </a:p>
        </p:txBody>
      </p:sp>
      <p:pic>
        <p:nvPicPr>
          <p:cNvPr id="5124" name="Picture 4" descr="pines and balsam studies 044"/>
          <p:cNvPicPr>
            <a:picLocks noChangeAspect="1" noChangeArrowheads="1"/>
          </p:cNvPicPr>
          <p:nvPr/>
        </p:nvPicPr>
        <p:blipFill>
          <a:blip r:embed="rId2" cstate="print"/>
          <a:srcRect l="27779" r="17195" b="14485"/>
          <a:stretch>
            <a:fillRect/>
          </a:stretch>
        </p:blipFill>
        <p:spPr bwMode="auto">
          <a:xfrm>
            <a:off x="5943600" y="457200"/>
            <a:ext cx="2679700" cy="5553075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5125" name="Picture 5" descr="pines and balsam studies 060"/>
          <p:cNvPicPr>
            <a:picLocks noChangeAspect="1" noChangeArrowheads="1"/>
          </p:cNvPicPr>
          <p:nvPr/>
        </p:nvPicPr>
        <p:blipFill>
          <a:blip r:embed="rId3" cstate="print"/>
          <a:srcRect t="34358" b="10257"/>
          <a:stretch>
            <a:fillRect/>
          </a:stretch>
        </p:blipFill>
        <p:spPr bwMode="auto">
          <a:xfrm>
            <a:off x="838200" y="4419600"/>
            <a:ext cx="4953000" cy="2057400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2" name="Picture 4" descr="DSC006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8600"/>
            <a:ext cx="8610600" cy="6324600"/>
          </a:xfrm>
          <a:prstGeom prst="rect">
            <a:avLst/>
          </a:prstGeom>
          <a:noFill/>
        </p:spPr>
      </p:pic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685800" y="2130425"/>
            <a:ext cx="7772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400" i="1" u="sng">
                <a:solidFill>
                  <a:schemeClr val="tx2"/>
                </a:solidFill>
                <a:latin typeface="Times New Roman" pitchFamily="18" charset="0"/>
              </a:rPr>
              <a:t>Acer saccharum</a:t>
            </a:r>
            <a:r>
              <a:rPr lang="en-US" sz="4400">
                <a:solidFill>
                  <a:schemeClr val="tx2"/>
                </a:solidFill>
                <a:latin typeface="Times New Roman" pitchFamily="18" charset="0"/>
              </a:rPr>
              <a:t>, </a:t>
            </a:r>
            <a:br>
              <a:rPr lang="en-US" sz="4400">
                <a:solidFill>
                  <a:schemeClr val="tx2"/>
                </a:solidFill>
                <a:latin typeface="Times New Roman" pitchFamily="18" charset="0"/>
              </a:rPr>
            </a:br>
            <a:r>
              <a:rPr lang="en-US" sz="4400">
                <a:solidFill>
                  <a:schemeClr val="tx2"/>
                </a:solidFill>
                <a:latin typeface="Times New Roman" pitchFamily="18" charset="0"/>
              </a:rPr>
              <a:t>Sugar Maple</a:t>
            </a:r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sz="3200">
                <a:latin typeface="Times New Roman" pitchFamily="18" charset="0"/>
              </a:rPr>
              <a:t>Farewell to New England’s Sweetest Tree?</a:t>
            </a:r>
          </a:p>
        </p:txBody>
      </p:sp>
      <p:pic>
        <p:nvPicPr>
          <p:cNvPr id="7175" name="Picture 7">
            <a:hlinkClick r:id="" action="ppaction://media"/>
          </p:cNvPr>
          <p:cNvPicPr>
            <a:picLocks noRot="1" noChangeAspect="1" noChangeArrowheads="1"/>
          </p:cNvPicPr>
          <p:nvPr>
            <a:audioCd>
              <a:st track="17"/>
              <a:end track="17" time="331"/>
            </a:audioCd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81000" y="60960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1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7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cm5avg318"/>
          <p:cNvPicPr>
            <a:picLocks noChangeAspect="1" noChangeArrowheads="1"/>
          </p:cNvPicPr>
          <p:nvPr/>
        </p:nvPicPr>
        <p:blipFill>
          <a:blip r:embed="rId2"/>
          <a:srcRect l="50909"/>
          <a:stretch>
            <a:fillRect/>
          </a:stretch>
        </p:blipFill>
        <p:spPr bwMode="auto">
          <a:xfrm>
            <a:off x="4876800" y="0"/>
            <a:ext cx="3816350" cy="68580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0" y="1524000"/>
            <a:ext cx="46482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 sz="2000">
                <a:latin typeface="Times New Roman" pitchFamily="18" charset="0"/>
              </a:rPr>
              <a:t>	</a:t>
            </a:r>
            <a:r>
              <a:rPr lang="en-US" sz="2800">
                <a:latin typeface="Times New Roman" pitchFamily="18" charset="0"/>
              </a:rPr>
              <a:t>	Extirpation by 2100 in the USA.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 sz="2800">
                <a:latin typeface="Times New Roman" pitchFamily="18" charset="0"/>
              </a:rPr>
              <a:t>	Also birch, quaking aspen, hemlock.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 sz="2800">
                <a:latin typeface="Times New Roman" pitchFamily="18" charset="0"/>
              </a:rPr>
              <a:t>	And their ecosystems. </a:t>
            </a: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5105400" y="1981200"/>
            <a:ext cx="3429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Times New Roman" pitchFamily="18" charset="0"/>
            </a:endParaRP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8229600" cy="1143000"/>
          </a:xfrm>
        </p:spPr>
        <p:txBody>
          <a:bodyPr/>
          <a:lstStyle/>
          <a:p>
            <a:r>
              <a:rPr lang="en-US" sz="4000">
                <a:latin typeface="Times New Roman" pitchFamily="18" charset="0"/>
              </a:rPr>
              <a:t>The Big Problem for Maples</a:t>
            </a:r>
            <a:br>
              <a:rPr lang="en-US" sz="4000">
                <a:latin typeface="Times New Roman" pitchFamily="18" charset="0"/>
              </a:rPr>
            </a:br>
            <a:endParaRPr lang="en-US" sz="4000">
              <a:latin typeface="Times New Roman" pitchFamily="18" charset="0"/>
            </a:endParaRPr>
          </a:p>
        </p:txBody>
      </p:sp>
      <p:pic>
        <p:nvPicPr>
          <p:cNvPr id="8198" name="Picture 6" descr="PosterChildPortrait520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4B4B4B"/>
              </a:clrFrom>
              <a:clrTo>
                <a:srgbClr val="4B4B4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5800" y="3810000"/>
            <a:ext cx="3305175" cy="2400300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latin typeface="Times New Roman" pitchFamily="18" charset="0"/>
              </a:rPr>
              <a:t>Does Forest Watch Have A New Task?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76400"/>
            <a:ext cx="1981200" cy="4449763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>
                <a:latin typeface="Times New Roman" pitchFamily="18" charset="0"/>
              </a:rPr>
              <a:t>Observing</a:t>
            </a:r>
          </a:p>
          <a:p>
            <a:pPr algn="ctr">
              <a:buFontTx/>
              <a:buNone/>
            </a:pPr>
            <a:r>
              <a:rPr lang="en-US">
                <a:latin typeface="Times New Roman" pitchFamily="18" charset="0"/>
              </a:rPr>
              <a:t>Climate </a:t>
            </a:r>
          </a:p>
          <a:p>
            <a:pPr algn="ctr">
              <a:buFontTx/>
              <a:buNone/>
            </a:pPr>
            <a:r>
              <a:rPr lang="en-US">
                <a:latin typeface="Times New Roman" pitchFamily="18" charset="0"/>
              </a:rPr>
              <a:t>Change</a:t>
            </a:r>
          </a:p>
        </p:txBody>
      </p:sp>
      <p:pic>
        <p:nvPicPr>
          <p:cNvPr id="27652" name="Picture 4" descr="DSC014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1295400"/>
            <a:ext cx="6248400" cy="46799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Latitudinal Change</a:t>
            </a:r>
          </a:p>
        </p:txBody>
      </p:sp>
      <p:pic>
        <p:nvPicPr>
          <p:cNvPr id="28676" name="Picture 4" descr="DSC00657"/>
          <p:cNvPicPr>
            <a:picLocks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19200" y="1371600"/>
            <a:ext cx="6827838" cy="5121275"/>
          </a:xfrm>
          <a:noFill/>
          <a:ln w="12700">
            <a:solidFill>
              <a:srgbClr val="0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imes New Roman" pitchFamily="18" charset="0"/>
              </a:rPr>
              <a:t>Phenology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752600"/>
            <a:ext cx="1905000" cy="32004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>
                <a:latin typeface="Times New Roman" pitchFamily="18" charset="0"/>
              </a:rPr>
              <a:t>Changing Seasons</a:t>
            </a:r>
          </a:p>
          <a:p>
            <a:pPr>
              <a:lnSpc>
                <a:spcPct val="90000"/>
              </a:lnSpc>
            </a:pPr>
            <a:r>
              <a:rPr lang="en-US">
                <a:latin typeface="Times New Roman" pitchFamily="18" charset="0"/>
              </a:rPr>
              <a:t>Bud Break</a:t>
            </a:r>
          </a:p>
          <a:p>
            <a:pPr>
              <a:lnSpc>
                <a:spcPct val="90000"/>
              </a:lnSpc>
            </a:pPr>
            <a:r>
              <a:rPr lang="en-US">
                <a:latin typeface="Times New Roman" pitchFamily="18" charset="0"/>
              </a:rPr>
              <a:t>Leaf Fall</a:t>
            </a:r>
          </a:p>
        </p:txBody>
      </p:sp>
      <p:pic>
        <p:nvPicPr>
          <p:cNvPr id="29700" name="Picture 4" descr="DSC0138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1371600"/>
            <a:ext cx="6267450" cy="470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imes New Roman" pitchFamily="18" charset="0"/>
              </a:rPr>
              <a:t>Bringing Global Perspective Home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1905000" cy="4678363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en-US">
                <a:latin typeface="Times New Roman" pitchFamily="18" charset="0"/>
              </a:rPr>
              <a:t>Is Climate Change Here?</a:t>
            </a:r>
          </a:p>
          <a:p>
            <a:pPr marL="0" indent="0"/>
            <a:r>
              <a:rPr lang="en-US" sz="2400">
                <a:latin typeface="Times New Roman" pitchFamily="18" charset="0"/>
              </a:rPr>
              <a:t>Leaf Health</a:t>
            </a:r>
          </a:p>
          <a:p>
            <a:pPr marL="0" indent="0"/>
            <a:r>
              <a:rPr lang="en-US" sz="2400">
                <a:latin typeface="Times New Roman" pitchFamily="18" charset="0"/>
              </a:rPr>
              <a:t>Sap flow</a:t>
            </a:r>
          </a:p>
          <a:p>
            <a:pPr marL="0" indent="0"/>
            <a:r>
              <a:rPr lang="en-US" sz="2400">
                <a:latin typeface="Times New Roman" pitchFamily="18" charset="0"/>
              </a:rPr>
              <a:t>Syrup quality</a:t>
            </a:r>
          </a:p>
        </p:txBody>
      </p:sp>
      <p:pic>
        <p:nvPicPr>
          <p:cNvPr id="30724" name="Picture 4" descr="DSC0066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1524000"/>
            <a:ext cx="6553200" cy="4722813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624</TotalTime>
  <Words>204</Words>
  <Application>Microsoft Office PowerPoint</Application>
  <PresentationFormat>On-screen Show (4:3)</PresentationFormat>
  <Paragraphs>63</Paragraphs>
  <Slides>12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Times New Roman</vt:lpstr>
      <vt:lpstr>Default Design</vt:lpstr>
      <vt:lpstr>Microsoft Graph Chart</vt:lpstr>
      <vt:lpstr>Forest Watch  to  Forest Watch</vt:lpstr>
      <vt:lpstr>Forest Watch studies gives teachers and students: </vt:lpstr>
      <vt:lpstr>New perspectives on</vt:lpstr>
      <vt:lpstr>Slide 4</vt:lpstr>
      <vt:lpstr>The Big Problem for Maples </vt:lpstr>
      <vt:lpstr>Does Forest Watch Have A New Task?</vt:lpstr>
      <vt:lpstr>Latitudinal Change</vt:lpstr>
      <vt:lpstr>Phenology</vt:lpstr>
      <vt:lpstr>Bringing Global Perspective Home</vt:lpstr>
      <vt:lpstr>Finding Local Archives</vt:lpstr>
      <vt:lpstr>Inductive Thinking, the value  of lay field work</vt:lpstr>
      <vt:lpstr>Thank You  </vt:lpstr>
    </vt:vector>
  </TitlesOfParts>
  <Company>Rudy and Monty Reinvented 2006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Forest Watch  to  Maple Watch</dc:title>
  <dc:creator>Martha Carlson</dc:creator>
  <cp:lastModifiedBy>Martha Carlson</cp:lastModifiedBy>
  <cp:revision>3</cp:revision>
  <dcterms:created xsi:type="dcterms:W3CDTF">2007-09-28T11:20:20Z</dcterms:created>
  <dcterms:modified xsi:type="dcterms:W3CDTF">2011-01-18T18:26:49Z</dcterms:modified>
</cp:coreProperties>
</file>